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Open Sans" panose="020B0606030504020204" pitchFamily="34" charset="0"/>
      <p:regular r:id="rId19"/>
      <p:bold r:id="rId20"/>
      <p:italic r:id="rId21"/>
      <p:boldItalic r:id="rId22"/>
    </p:embeddedFont>
    <p:embeddedFont>
      <p:font typeface="PT Sans Narrow"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17" autoAdjust="0"/>
  </p:normalViewPr>
  <p:slideViewPr>
    <p:cSldViewPr snapToGrid="0">
      <p:cViewPr varScale="1">
        <p:scale>
          <a:sx n="136" d="100"/>
          <a:sy n="136" d="100"/>
        </p:scale>
        <p:origin x="89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a5539ff0a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a5539ff0a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5539ff0a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a5539ff0a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5539ff0a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5539ff0a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a5539ff0a0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a5539ff0a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5539ff0a0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a5539ff0a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5539ff0a0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a5539ff0a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4ca2a9eba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4ca2a9eba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4ca2a9eb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4ca2a9eb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4ca2a9eb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4ca2a9eb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My name is Riley Payung, and I did the coding and analysis sections of the project. Ultimately, I had to change one fundamental function, the MakeG function. Now, it includes the movies data and the isin data. This function works as a reversal of the MakeG function for the homework. I had to create a matrix of all of the movies, get the AIDS from each MID, and find the mids from each actor to set up the graph. Not all that much changed. I also had to make the MidsFromAids function, which worked similarly to the function for the homework that we had to create.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5539ff0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5539ff0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building the graph, I built the YACL function. The YACL function takes in mids (ideally from a subset of a specific year). It then goes and calculates the average chain length of each mid across all movies. The function then returns this ACL.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5539ff0a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5539ff0a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also built two more functions. The first, Run(), takes in the lower bound year and the upper bound year, then returns the mids from those years and the year average chain length for all of the returned years. These values are then returned. The build function takes in the same parameters, because it builds with the run function. Build then creates a scatter plot of the movies and YACLs from those years. The average yacl between the years span is then calculated. The total decade YACL is then returned.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4ca2a9eba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4ca2a9eba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Moving onto the analysis, the average for the year 2007 that was obtained was 3.8526. This seems a little low, and it was because I was stuck in an infinite loop in the runFloyd function, so i cut it when it reached 1000 length, then returned an empty list. It may also be worth the time to remove the zero/one values to get a better estimate. Shown here is the YACL and the scatter plot of such.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a5539ff0a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a5539ff0a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Making use of the build function, I was able to calculate the averages for decades from 1950s to the 2010s. The results are shown in the scatter plot above. More on this part can be seen in the actual file and in the following slides.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a5539ff0a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a5539ff0a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Group 3</a:t>
            </a:r>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Salem Alsuwaidi, Riley Payung</a:t>
            </a:r>
            <a:endParaRPr/>
          </a:p>
        </p:txBody>
      </p:sp>
      <p:pic>
        <p:nvPicPr>
          <p:cNvPr id="2" name="project3_start">
            <a:hlinkClick r:id="" action="ppaction://media"/>
            <a:extLst>
              <a:ext uri="{FF2B5EF4-FFF2-40B4-BE49-F238E27FC236}">
                <a16:creationId xmlns:a16="http://schemas.microsoft.com/office/drawing/2014/main" id="{4032EF03-5D69-4B0A-A7FA-7D79F6EFBC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80474" y="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Decades Analysis</a:t>
            </a:r>
            <a:endParaRPr/>
          </a:p>
        </p:txBody>
      </p:sp>
      <p:pic>
        <p:nvPicPr>
          <p:cNvPr id="127" name="Google Shape;127;p22"/>
          <p:cNvPicPr preferRelativeResize="0"/>
          <p:nvPr/>
        </p:nvPicPr>
        <p:blipFill>
          <a:blip r:embed="rId5">
            <a:alphaModFix/>
          </a:blip>
          <a:stretch>
            <a:fillRect/>
          </a:stretch>
        </p:blipFill>
        <p:spPr>
          <a:xfrm>
            <a:off x="1326150" y="1152425"/>
            <a:ext cx="6491692" cy="3686274"/>
          </a:xfrm>
          <a:prstGeom prst="rect">
            <a:avLst/>
          </a:prstGeom>
          <a:noFill/>
          <a:ln>
            <a:noFill/>
          </a:ln>
        </p:spPr>
      </p:pic>
      <p:pic>
        <p:nvPicPr>
          <p:cNvPr id="2" name="Recorded Sound">
            <a:hlinkClick r:id="" action="ppaction://media"/>
            <a:extLst>
              <a:ext uri="{FF2B5EF4-FFF2-40B4-BE49-F238E27FC236}">
                <a16:creationId xmlns:a16="http://schemas.microsoft.com/office/drawing/2014/main" id="{9B44CC62-2FA9-4D69-B5EE-B130A4FE69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7500" y="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Decades Analysis</a:t>
            </a:r>
            <a:endParaRPr/>
          </a:p>
        </p:txBody>
      </p:sp>
      <p:pic>
        <p:nvPicPr>
          <p:cNvPr id="133" name="Google Shape;133;p23"/>
          <p:cNvPicPr preferRelativeResize="0"/>
          <p:nvPr/>
        </p:nvPicPr>
        <p:blipFill>
          <a:blip r:embed="rId3">
            <a:alphaModFix/>
          </a:blip>
          <a:stretch>
            <a:fillRect/>
          </a:stretch>
        </p:blipFill>
        <p:spPr>
          <a:xfrm>
            <a:off x="1325275" y="1152425"/>
            <a:ext cx="6493459" cy="3686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Decades Analysis</a:t>
            </a:r>
            <a:endParaRPr/>
          </a:p>
        </p:txBody>
      </p:sp>
      <p:pic>
        <p:nvPicPr>
          <p:cNvPr id="139" name="Google Shape;139;p24"/>
          <p:cNvPicPr preferRelativeResize="0"/>
          <p:nvPr/>
        </p:nvPicPr>
        <p:blipFill>
          <a:blip r:embed="rId3">
            <a:alphaModFix/>
          </a:blip>
          <a:stretch>
            <a:fillRect/>
          </a:stretch>
        </p:blipFill>
        <p:spPr>
          <a:xfrm>
            <a:off x="1310500" y="1152425"/>
            <a:ext cx="6523008" cy="3686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Decades Analysis</a:t>
            </a:r>
            <a:endParaRPr/>
          </a:p>
        </p:txBody>
      </p:sp>
      <p:pic>
        <p:nvPicPr>
          <p:cNvPr id="145" name="Google Shape;145;p25"/>
          <p:cNvPicPr preferRelativeResize="0"/>
          <p:nvPr/>
        </p:nvPicPr>
        <p:blipFill>
          <a:blip r:embed="rId3">
            <a:alphaModFix/>
          </a:blip>
          <a:stretch>
            <a:fillRect/>
          </a:stretch>
        </p:blipFill>
        <p:spPr>
          <a:xfrm>
            <a:off x="1308800" y="1152425"/>
            <a:ext cx="6526400" cy="3686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Decades Analysis</a:t>
            </a:r>
            <a:endParaRPr/>
          </a:p>
        </p:txBody>
      </p:sp>
      <p:pic>
        <p:nvPicPr>
          <p:cNvPr id="151" name="Google Shape;151;p26"/>
          <p:cNvPicPr preferRelativeResize="0"/>
          <p:nvPr/>
        </p:nvPicPr>
        <p:blipFill>
          <a:blip r:embed="rId3">
            <a:alphaModFix/>
          </a:blip>
          <a:stretch>
            <a:fillRect/>
          </a:stretch>
        </p:blipFill>
        <p:spPr>
          <a:xfrm>
            <a:off x="1292850" y="1152425"/>
            <a:ext cx="6558312" cy="3686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Decades Analysis</a:t>
            </a:r>
            <a:endParaRPr/>
          </a:p>
        </p:txBody>
      </p:sp>
      <p:pic>
        <p:nvPicPr>
          <p:cNvPr id="157" name="Google Shape;157;p27"/>
          <p:cNvPicPr preferRelativeResize="0"/>
          <p:nvPr/>
        </p:nvPicPr>
        <p:blipFill>
          <a:blip r:embed="rId3">
            <a:alphaModFix/>
          </a:blip>
          <a:stretch>
            <a:fillRect/>
          </a:stretch>
        </p:blipFill>
        <p:spPr>
          <a:xfrm>
            <a:off x="1258075" y="1152425"/>
            <a:ext cx="6627848" cy="368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3709-45D4-42D1-A7E0-1386314823C8}"/>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C852D3DD-1883-4022-9768-9773D0E79A38}"/>
              </a:ext>
            </a:extLst>
          </p:cNvPr>
          <p:cNvSpPr>
            <a:spLocks noGrp="1"/>
          </p:cNvSpPr>
          <p:nvPr>
            <p:ph type="body" idx="1"/>
          </p:nvPr>
        </p:nvSpPr>
        <p:spPr/>
        <p:txBody>
          <a:bodyPr/>
          <a:lstStyle/>
          <a:p>
            <a:r>
              <a:rPr lang="en-US" dirty="0"/>
              <a:t>Highest decade YACL was between the years of 1960 and 1969.</a:t>
            </a:r>
          </a:p>
          <a:p>
            <a:endParaRPr lang="en-US" dirty="0"/>
          </a:p>
          <a:p>
            <a:r>
              <a:rPr lang="en-US" dirty="0"/>
              <a:t>Lowest decade YACL was between the years of 1950 and 1959.</a:t>
            </a:r>
          </a:p>
          <a:p>
            <a:endParaRPr lang="en-US" dirty="0"/>
          </a:p>
          <a:p>
            <a:r>
              <a:rPr lang="en-US" dirty="0"/>
              <a:t>Average for all decades was around 3.7.</a:t>
            </a:r>
          </a:p>
        </p:txBody>
      </p:sp>
      <p:pic>
        <p:nvPicPr>
          <p:cNvPr id="4" name="Recorded Sound">
            <a:hlinkClick r:id="" action="ppaction://media"/>
            <a:extLst>
              <a:ext uri="{FF2B5EF4-FFF2-40B4-BE49-F238E27FC236}">
                <a16:creationId xmlns:a16="http://schemas.microsoft.com/office/drawing/2014/main" id="{E6F69967-3D8F-4A98-9C2F-D78D9A9ACD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7500" y="26325"/>
            <a:ext cx="609600" cy="609600"/>
          </a:xfrm>
          <a:prstGeom prst="rect">
            <a:avLst/>
          </a:prstGeom>
        </p:spPr>
      </p:pic>
    </p:spTree>
    <p:extLst>
      <p:ext uri="{BB962C8B-B14F-4D97-AF65-F5344CB8AC3E}">
        <p14:creationId xmlns:p14="http://schemas.microsoft.com/office/powerpoint/2010/main" val="427018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Create a reverse chart of the movies diagram</a:t>
            </a:r>
            <a:endParaRPr/>
          </a:p>
          <a:p>
            <a:pPr marL="0" lvl="0" indent="0" algn="l" rtl="0">
              <a:spcBef>
                <a:spcPts val="1600"/>
              </a:spcBef>
              <a:spcAft>
                <a:spcPts val="0"/>
              </a:spcAft>
              <a:buNone/>
            </a:pPr>
            <a:r>
              <a:rPr lang="en-GB"/>
              <a:t>Theory: Salem Alsuwaidi</a:t>
            </a:r>
            <a:endParaRPr/>
          </a:p>
          <a:p>
            <a:pPr marL="0" lvl="0" indent="0" algn="l" rtl="0">
              <a:spcBef>
                <a:spcPts val="1600"/>
              </a:spcBef>
              <a:spcAft>
                <a:spcPts val="1600"/>
              </a:spcAft>
              <a:buNone/>
            </a:pPr>
            <a:r>
              <a:rPr lang="en-GB"/>
              <a:t>Coding &amp; Analysis: Riley Payung</a:t>
            </a:r>
            <a:endParaRPr/>
          </a:p>
        </p:txBody>
      </p:sp>
      <p:pic>
        <p:nvPicPr>
          <p:cNvPr id="2" name="project3_introduction">
            <a:hlinkClick r:id="" action="ppaction://media"/>
            <a:extLst>
              <a:ext uri="{FF2B5EF4-FFF2-40B4-BE49-F238E27FC236}">
                <a16:creationId xmlns:a16="http://schemas.microsoft.com/office/drawing/2014/main" id="{7491A640-7207-4D09-AB83-EFEB2C36A5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38271" y="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Goals and theory</a:t>
            </a:r>
            <a:endParaRPr/>
          </a:p>
        </p:txBody>
      </p:sp>
      <p:sp>
        <p:nvSpPr>
          <p:cNvPr id="79" name="Google Shape;79;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Goals: </a:t>
            </a:r>
            <a:endParaRPr sz="1600"/>
          </a:p>
          <a:p>
            <a:pPr marL="457200" lvl="0" indent="-298450" algn="l" rtl="0">
              <a:spcBef>
                <a:spcPts val="1600"/>
              </a:spcBef>
              <a:spcAft>
                <a:spcPts val="0"/>
              </a:spcAft>
              <a:buSzPts val="1100"/>
              <a:buChar char="-"/>
            </a:pPr>
            <a:r>
              <a:rPr lang="en-GB" sz="1100"/>
              <a:t>Changing the nodes in order to represent movies instead of actors, and having the connections represent actors instead of movies.</a:t>
            </a:r>
            <a:endParaRPr sz="1100"/>
          </a:p>
          <a:p>
            <a:pPr marL="457200" lvl="0" indent="-298450" algn="l" rtl="0">
              <a:spcBef>
                <a:spcPts val="0"/>
              </a:spcBef>
              <a:spcAft>
                <a:spcPts val="0"/>
              </a:spcAft>
              <a:buSzPts val="1100"/>
              <a:buChar char="-"/>
            </a:pPr>
            <a:r>
              <a:rPr lang="en-GB" sz="1100"/>
              <a:t>To be able to calculate the YACL for the movies</a:t>
            </a:r>
            <a:endParaRPr sz="1100"/>
          </a:p>
          <a:p>
            <a:pPr marL="0" lvl="0" indent="0" algn="l" rtl="0">
              <a:spcBef>
                <a:spcPts val="1600"/>
              </a:spcBef>
              <a:spcAft>
                <a:spcPts val="0"/>
              </a:spcAft>
              <a:buNone/>
            </a:pPr>
            <a:r>
              <a:rPr lang="en-GB" sz="1600"/>
              <a:t>Theory:</a:t>
            </a:r>
            <a:endParaRPr sz="1600"/>
          </a:p>
          <a:p>
            <a:pPr marL="457200" lvl="0" indent="-279400" algn="l" rtl="0">
              <a:spcBef>
                <a:spcPts val="1600"/>
              </a:spcBef>
              <a:spcAft>
                <a:spcPts val="0"/>
              </a:spcAft>
              <a:buSzPts val="800"/>
              <a:buChar char="-"/>
            </a:pPr>
            <a:r>
              <a:rPr lang="en-GB" sz="1100"/>
              <a:t>Our theory is to first swap the nodes and have them represent movies instead of actors and the connections represent actors instead of movies.</a:t>
            </a:r>
            <a:endParaRPr sz="1100"/>
          </a:p>
          <a:p>
            <a:pPr marL="457200" lvl="0" indent="-298450" algn="l" rtl="0">
              <a:spcBef>
                <a:spcPts val="0"/>
              </a:spcBef>
              <a:spcAft>
                <a:spcPts val="0"/>
              </a:spcAft>
              <a:buSzPts val="1100"/>
              <a:buChar char="-"/>
            </a:pPr>
            <a:r>
              <a:rPr lang="en-GB" sz="1100"/>
              <a:t>Second, we will create connections between nodes based on common actors</a:t>
            </a:r>
            <a:endParaRPr sz="1100"/>
          </a:p>
          <a:p>
            <a:pPr marL="457200" lvl="0" indent="-298450" algn="l" rtl="0">
              <a:spcBef>
                <a:spcPts val="0"/>
              </a:spcBef>
              <a:spcAft>
                <a:spcPts val="0"/>
              </a:spcAft>
              <a:buSzPts val="1100"/>
              <a:buChar char="-"/>
            </a:pPr>
            <a:r>
              <a:rPr lang="en-GB" sz="1100"/>
              <a:t>Third, we will calculate the distance between these nodes and try to achieve the shortest possible path</a:t>
            </a:r>
            <a:endParaRPr sz="1100"/>
          </a:p>
          <a:p>
            <a:pPr marL="457200" lvl="0" indent="-298450" algn="l" rtl="0">
              <a:spcBef>
                <a:spcPts val="0"/>
              </a:spcBef>
              <a:spcAft>
                <a:spcPts val="0"/>
              </a:spcAft>
              <a:buSzPts val="1100"/>
              <a:buChar char="-"/>
            </a:pPr>
            <a:r>
              <a:rPr lang="en-GB" sz="1100"/>
              <a:t>Finally, we will calculate the YACL and analyze our results</a:t>
            </a:r>
            <a:endParaRPr sz="1100"/>
          </a:p>
        </p:txBody>
      </p:sp>
      <p:pic>
        <p:nvPicPr>
          <p:cNvPr id="2" name="salem_project3_slide">
            <a:hlinkClick r:id="" action="ppaction://media"/>
            <a:extLst>
              <a:ext uri="{FF2B5EF4-FFF2-40B4-BE49-F238E27FC236}">
                <a16:creationId xmlns:a16="http://schemas.microsoft.com/office/drawing/2014/main" id="{BD0A054E-49CA-4AA8-BFEC-01A79065E4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500" y="263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a:t>
            </a:r>
            <a:endParaRPr/>
          </a:p>
        </p:txBody>
      </p:sp>
      <p:sp>
        <p:nvSpPr>
          <p:cNvPr id="85" name="Google Shape;85;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Reversal of MakeG</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GB"/>
              <a:t>Added MidsFromAids</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GB"/>
              <a:t>Not many changes here</a:t>
            </a:r>
            <a:endParaRPr/>
          </a:p>
          <a:p>
            <a:pPr marL="457200" lvl="0" indent="0" algn="l" rtl="0">
              <a:spcBef>
                <a:spcPts val="1600"/>
              </a:spcBef>
              <a:spcAft>
                <a:spcPts val="1600"/>
              </a:spcAft>
              <a:buNone/>
            </a:pPr>
            <a:endParaRPr/>
          </a:p>
        </p:txBody>
      </p:sp>
      <p:pic>
        <p:nvPicPr>
          <p:cNvPr id="86" name="Google Shape;86;p16"/>
          <p:cNvPicPr preferRelativeResize="0"/>
          <p:nvPr/>
        </p:nvPicPr>
        <p:blipFill>
          <a:blip r:embed="rId5">
            <a:alphaModFix/>
          </a:blip>
          <a:stretch>
            <a:fillRect/>
          </a:stretch>
        </p:blipFill>
        <p:spPr>
          <a:xfrm>
            <a:off x="4774650" y="1803250"/>
            <a:ext cx="4057650" cy="2228850"/>
          </a:xfrm>
          <a:prstGeom prst="rect">
            <a:avLst/>
          </a:prstGeom>
          <a:noFill/>
          <a:ln>
            <a:noFill/>
          </a:ln>
        </p:spPr>
      </p:pic>
      <p:pic>
        <p:nvPicPr>
          <p:cNvPr id="2" name="Recorded Sound">
            <a:hlinkClick r:id="" action="ppaction://media"/>
            <a:extLst>
              <a:ext uri="{FF2B5EF4-FFF2-40B4-BE49-F238E27FC236}">
                <a16:creationId xmlns:a16="http://schemas.microsoft.com/office/drawing/2014/main" id="{63D10D1E-F071-4A77-95AE-7EC324FC02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22700" y="263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 (cont.)</a:t>
            </a:r>
            <a:endParaRPr/>
          </a:p>
        </p:txBody>
      </p:sp>
      <p:sp>
        <p:nvSpPr>
          <p:cNvPr id="92" name="Google Shape;92;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Building the graph worked in the same manner.</a:t>
            </a:r>
            <a:endParaRPr/>
          </a:p>
          <a:p>
            <a:pPr marL="0" lvl="0" indent="0" algn="l" rtl="0">
              <a:spcBef>
                <a:spcPts val="1600"/>
              </a:spcBef>
              <a:spcAft>
                <a:spcPts val="1600"/>
              </a:spcAft>
              <a:buNone/>
            </a:pPr>
            <a:r>
              <a:rPr lang="en-GB"/>
              <a:t>YACL function</a:t>
            </a:r>
            <a:endParaRPr/>
          </a:p>
        </p:txBody>
      </p:sp>
      <p:pic>
        <p:nvPicPr>
          <p:cNvPr id="93" name="Google Shape;93;p17"/>
          <p:cNvPicPr preferRelativeResize="0"/>
          <p:nvPr/>
        </p:nvPicPr>
        <p:blipFill>
          <a:blip r:embed="rId5">
            <a:alphaModFix/>
          </a:blip>
          <a:stretch>
            <a:fillRect/>
          </a:stretch>
        </p:blipFill>
        <p:spPr>
          <a:xfrm>
            <a:off x="4917513" y="1927075"/>
            <a:ext cx="3914775" cy="1981200"/>
          </a:xfrm>
          <a:prstGeom prst="rect">
            <a:avLst/>
          </a:prstGeom>
          <a:noFill/>
          <a:ln>
            <a:noFill/>
          </a:ln>
        </p:spPr>
      </p:pic>
      <p:pic>
        <p:nvPicPr>
          <p:cNvPr id="2" name="Recorded Sound">
            <a:hlinkClick r:id="" action="ppaction://media"/>
            <a:extLst>
              <a:ext uri="{FF2B5EF4-FFF2-40B4-BE49-F238E27FC236}">
                <a16:creationId xmlns:a16="http://schemas.microsoft.com/office/drawing/2014/main" id="{D541DFA1-A206-44B5-AF28-1A3264F305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92197" y="832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 (cont.)</a:t>
            </a:r>
            <a:endParaRPr/>
          </a:p>
        </p:txBody>
      </p:sp>
      <p:sp>
        <p:nvSpPr>
          <p:cNvPr id="99" name="Google Shape;99;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Run Function</a:t>
            </a:r>
            <a:endParaRPr/>
          </a:p>
          <a:p>
            <a:pPr marL="457200" lvl="0" indent="-342900" algn="l" rtl="0">
              <a:spcBef>
                <a:spcPts val="0"/>
              </a:spcBef>
              <a:spcAft>
                <a:spcPts val="0"/>
              </a:spcAft>
              <a:buSzPts val="1800"/>
              <a:buChar char="●"/>
            </a:pPr>
            <a:r>
              <a:rPr lang="en-GB"/>
              <a:t>Build Function</a:t>
            </a:r>
            <a:endParaRPr/>
          </a:p>
        </p:txBody>
      </p:sp>
      <p:pic>
        <p:nvPicPr>
          <p:cNvPr id="100" name="Google Shape;100;p18"/>
          <p:cNvPicPr preferRelativeResize="0"/>
          <p:nvPr/>
        </p:nvPicPr>
        <p:blipFill>
          <a:blip r:embed="rId5">
            <a:alphaModFix/>
          </a:blip>
          <a:stretch>
            <a:fillRect/>
          </a:stretch>
        </p:blipFill>
        <p:spPr>
          <a:xfrm>
            <a:off x="4934772" y="680875"/>
            <a:ext cx="3897525" cy="3454775"/>
          </a:xfrm>
          <a:prstGeom prst="rect">
            <a:avLst/>
          </a:prstGeom>
          <a:noFill/>
          <a:ln>
            <a:noFill/>
          </a:ln>
        </p:spPr>
      </p:pic>
      <p:pic>
        <p:nvPicPr>
          <p:cNvPr id="2" name="Recorded Sound">
            <a:hlinkClick r:id="" action="ppaction://media"/>
            <a:extLst>
              <a:ext uri="{FF2B5EF4-FFF2-40B4-BE49-F238E27FC236}">
                <a16:creationId xmlns:a16="http://schemas.microsoft.com/office/drawing/2014/main" id="{7F91D38A-3D72-409E-AE8C-939391BF87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2763" y="712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Analysis</a:t>
            </a:r>
            <a:endParaRPr/>
          </a:p>
        </p:txBody>
      </p:sp>
      <p:sp>
        <p:nvSpPr>
          <p:cNvPr id="106" name="Google Shape;106;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Analysis of 2007</a:t>
            </a:r>
            <a:endParaRPr/>
          </a:p>
        </p:txBody>
      </p:sp>
      <p:pic>
        <p:nvPicPr>
          <p:cNvPr id="107" name="Google Shape;107;p19"/>
          <p:cNvPicPr preferRelativeResize="0"/>
          <p:nvPr/>
        </p:nvPicPr>
        <p:blipFill>
          <a:blip r:embed="rId5">
            <a:alphaModFix/>
          </a:blip>
          <a:stretch>
            <a:fillRect/>
          </a:stretch>
        </p:blipFill>
        <p:spPr>
          <a:xfrm>
            <a:off x="4857750" y="547675"/>
            <a:ext cx="4286250" cy="4048125"/>
          </a:xfrm>
          <a:prstGeom prst="rect">
            <a:avLst/>
          </a:prstGeom>
          <a:noFill/>
          <a:ln>
            <a:noFill/>
          </a:ln>
        </p:spPr>
      </p:pic>
      <p:pic>
        <p:nvPicPr>
          <p:cNvPr id="2" name="Recorded Sound">
            <a:hlinkClick r:id="" action="ppaction://media"/>
            <a:extLst>
              <a:ext uri="{FF2B5EF4-FFF2-40B4-BE49-F238E27FC236}">
                <a16:creationId xmlns:a16="http://schemas.microsoft.com/office/drawing/2014/main" id="{EF8A58ED-364C-43A1-A833-1DED00FBE5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6265" y="-1532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Analysis (cont.)</a:t>
            </a:r>
            <a:endParaRPr/>
          </a:p>
        </p:txBody>
      </p:sp>
      <p:sp>
        <p:nvSpPr>
          <p:cNvPr id="113" name="Google Shape;113;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1950s to 2010s</a:t>
            </a:r>
            <a:endParaRPr/>
          </a:p>
          <a:p>
            <a:pPr marL="0" lvl="0" indent="0" algn="l" rtl="0">
              <a:spcBef>
                <a:spcPts val="1600"/>
              </a:spcBef>
              <a:spcAft>
                <a:spcPts val="1600"/>
              </a:spcAft>
              <a:buNone/>
            </a:pPr>
            <a:r>
              <a:rPr lang="en-GB"/>
              <a:t>The function builds a graph </a:t>
            </a:r>
            <a:br>
              <a:rPr lang="en-GB"/>
            </a:br>
            <a:r>
              <a:rPr lang="en-GB"/>
              <a:t>every 10 years.</a:t>
            </a:r>
            <a:endParaRPr/>
          </a:p>
        </p:txBody>
      </p:sp>
      <p:pic>
        <p:nvPicPr>
          <p:cNvPr id="114" name="Google Shape;114;p20"/>
          <p:cNvPicPr preferRelativeResize="0"/>
          <p:nvPr/>
        </p:nvPicPr>
        <p:blipFill>
          <a:blip r:embed="rId5">
            <a:alphaModFix/>
          </a:blip>
          <a:stretch>
            <a:fillRect/>
          </a:stretch>
        </p:blipFill>
        <p:spPr>
          <a:xfrm>
            <a:off x="5508063" y="379625"/>
            <a:ext cx="3324225" cy="838200"/>
          </a:xfrm>
          <a:prstGeom prst="rect">
            <a:avLst/>
          </a:prstGeom>
          <a:noFill/>
          <a:ln>
            <a:noFill/>
          </a:ln>
        </p:spPr>
      </p:pic>
      <p:pic>
        <p:nvPicPr>
          <p:cNvPr id="115" name="Google Shape;115;p20"/>
          <p:cNvPicPr preferRelativeResize="0"/>
          <p:nvPr/>
        </p:nvPicPr>
        <p:blipFill>
          <a:blip r:embed="rId6">
            <a:alphaModFix/>
          </a:blip>
          <a:stretch>
            <a:fillRect/>
          </a:stretch>
        </p:blipFill>
        <p:spPr>
          <a:xfrm>
            <a:off x="4927050" y="1531775"/>
            <a:ext cx="3905250" cy="2771775"/>
          </a:xfrm>
          <a:prstGeom prst="rect">
            <a:avLst/>
          </a:prstGeom>
          <a:noFill/>
          <a:ln>
            <a:noFill/>
          </a:ln>
        </p:spPr>
      </p:pic>
      <p:pic>
        <p:nvPicPr>
          <p:cNvPr id="2" name="Recorded Sound">
            <a:hlinkClick r:id="" action="ppaction://media"/>
            <a:extLst>
              <a:ext uri="{FF2B5EF4-FFF2-40B4-BE49-F238E27FC236}">
                <a16:creationId xmlns:a16="http://schemas.microsoft.com/office/drawing/2014/main" id="{94B76422-6FE2-4CFC-98E8-3EA33AB2F8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34400" y="-351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Decades Analysis</a:t>
            </a:r>
            <a:endParaRPr/>
          </a:p>
        </p:txBody>
      </p:sp>
      <p:pic>
        <p:nvPicPr>
          <p:cNvPr id="121" name="Google Shape;121;p21"/>
          <p:cNvPicPr preferRelativeResize="0"/>
          <p:nvPr/>
        </p:nvPicPr>
        <p:blipFill>
          <a:blip r:embed="rId5">
            <a:alphaModFix/>
          </a:blip>
          <a:stretch>
            <a:fillRect/>
          </a:stretch>
        </p:blipFill>
        <p:spPr>
          <a:xfrm>
            <a:off x="1333550" y="1152425"/>
            <a:ext cx="6476888" cy="3686274"/>
          </a:xfrm>
          <a:prstGeom prst="rect">
            <a:avLst/>
          </a:prstGeom>
          <a:noFill/>
          <a:ln>
            <a:noFill/>
          </a:ln>
        </p:spPr>
      </p:pic>
      <p:pic>
        <p:nvPicPr>
          <p:cNvPr id="2" name="Recorded Sound">
            <a:hlinkClick r:id="" action="ppaction://media"/>
            <a:extLst>
              <a:ext uri="{FF2B5EF4-FFF2-40B4-BE49-F238E27FC236}">
                <a16:creationId xmlns:a16="http://schemas.microsoft.com/office/drawing/2014/main" id="{082E18DA-A375-4D24-B7D5-AFDF91B1E9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13292" y="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641</Words>
  <Application>Microsoft Office PowerPoint</Application>
  <PresentationFormat>On-screen Show (16:9)</PresentationFormat>
  <Paragraphs>50</Paragraphs>
  <Slides>16</Slides>
  <Notes>15</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PT Sans Narrow</vt:lpstr>
      <vt:lpstr>Open Sans</vt:lpstr>
      <vt:lpstr>Arial</vt:lpstr>
      <vt:lpstr>Tropic</vt:lpstr>
      <vt:lpstr>Group 3</vt:lpstr>
      <vt:lpstr>Introduction</vt:lpstr>
      <vt:lpstr>Goals and theory</vt:lpstr>
      <vt:lpstr>Code</vt:lpstr>
      <vt:lpstr>Code (cont.)</vt:lpstr>
      <vt:lpstr>Code (cont.)</vt:lpstr>
      <vt:lpstr>Analysis</vt:lpstr>
      <vt:lpstr>Analysis (cont.)</vt:lpstr>
      <vt:lpstr>Decades Analysis</vt:lpstr>
      <vt:lpstr>Decades Analysis</vt:lpstr>
      <vt:lpstr>Decades Analysis</vt:lpstr>
      <vt:lpstr>Decades Analysis</vt:lpstr>
      <vt:lpstr>Decades Analysis</vt:lpstr>
      <vt:lpstr>Decades Analysis</vt:lpstr>
      <vt:lpstr>Decades 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3</dc:title>
  <dc:creator>Riley Payung</dc:creator>
  <cp:lastModifiedBy>rpayung</cp:lastModifiedBy>
  <cp:revision>3</cp:revision>
  <dcterms:modified xsi:type="dcterms:W3CDTF">2020-10-27T17:20:37Z</dcterms:modified>
</cp:coreProperties>
</file>